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465" r:id="rId3"/>
    <p:sldId id="462" r:id="rId4"/>
    <p:sldId id="463" r:id="rId5"/>
    <p:sldId id="464" r:id="rId6"/>
    <p:sldId id="335" r:id="rId7"/>
    <p:sldId id="336" r:id="rId8"/>
    <p:sldId id="337" r:id="rId9"/>
    <p:sldId id="271" r:id="rId10"/>
    <p:sldId id="272" r:id="rId11"/>
    <p:sldId id="273" r:id="rId12"/>
    <p:sldId id="275" r:id="rId13"/>
    <p:sldId id="276" r:id="rId14"/>
    <p:sldId id="277" r:id="rId15"/>
    <p:sldId id="466" r:id="rId16"/>
    <p:sldId id="467" r:id="rId17"/>
    <p:sldId id="468" r:id="rId18"/>
    <p:sldId id="469" r:id="rId19"/>
    <p:sldId id="470" r:id="rId20"/>
    <p:sldId id="471" r:id="rId21"/>
    <p:sldId id="338" r:id="rId22"/>
    <p:sldId id="339" r:id="rId23"/>
    <p:sldId id="340" r:id="rId24"/>
    <p:sldId id="344" r:id="rId25"/>
    <p:sldId id="345" r:id="rId26"/>
    <p:sldId id="397" r:id="rId27"/>
    <p:sldId id="347" r:id="rId28"/>
    <p:sldId id="348" r:id="rId29"/>
    <p:sldId id="349" r:id="rId30"/>
    <p:sldId id="433" r:id="rId31"/>
    <p:sldId id="434" r:id="rId32"/>
    <p:sldId id="435" r:id="rId33"/>
    <p:sldId id="472" r:id="rId34"/>
    <p:sldId id="442" r:id="rId35"/>
    <p:sldId id="443" r:id="rId36"/>
    <p:sldId id="444" r:id="rId37"/>
    <p:sldId id="450" r:id="rId38"/>
    <p:sldId id="451" r:id="rId39"/>
    <p:sldId id="452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365" r:id="rId50"/>
    <p:sldId id="366" r:id="rId51"/>
    <p:sldId id="263" r:id="rId52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나눔스퀘어라운드 Bold" panose="020B0600000101010101" pitchFamily="50" charset="-127"/>
      <p:bold r:id="rId56"/>
    </p:embeddedFont>
    <p:embeddedFont>
      <p:font typeface="배달의민족 주아" panose="02020603020101020101" pitchFamily="18" charset="-127"/>
      <p:regular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934"/>
    <a:srgbClr val="BAB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74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3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5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7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42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6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2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9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9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2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70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1FB8F-BF87-4E3F-AD9B-3273E7D769E6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A732D-7A66-47F9-827F-20E7DF3CA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0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8p4IeyAy_qo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8p4IeyAy_qo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3.wav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6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 flipH="1">
            <a:off x="1598264" y="800100"/>
            <a:ext cx="3943350" cy="1428750"/>
          </a:xfrm>
          <a:prstGeom prst="parallelogram">
            <a:avLst>
              <a:gd name="adj" fmla="val 5833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60600" y="2228850"/>
            <a:ext cx="8663214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 err="1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그린벨</a:t>
            </a:r>
            <a:r>
              <a:rPr lang="ko-KR" altLang="en-US" sz="8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환경교육</a:t>
            </a:r>
          </a:p>
        </p:txBody>
      </p:sp>
      <p:sp>
        <p:nvSpPr>
          <p:cNvPr id="10" name="평행 사변형 9"/>
          <p:cNvSpPr/>
          <p:nvPr/>
        </p:nvSpPr>
        <p:spPr>
          <a:xfrm flipH="1">
            <a:off x="5203825" y="4629150"/>
            <a:ext cx="5321300" cy="1428750"/>
          </a:xfrm>
          <a:prstGeom prst="parallelogram">
            <a:avLst>
              <a:gd name="adj" fmla="val 58334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4373" y="583141"/>
            <a:ext cx="1130735" cy="18552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51553" y="1389889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11890" y="2076450"/>
            <a:ext cx="2601798" cy="2762250"/>
            <a:chOff x="1073150" y="1055159"/>
            <a:chExt cx="1990724" cy="21134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98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5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지구온난화는 지구의 </a:t>
            </a:r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기온이 높아지는 현상입니다</a:t>
            </a:r>
            <a:r>
              <a:rPr lang="en-US" altLang="ko-KR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5108" y="0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2148B0-DD56-D082-6622-24A64BBE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04" y="2231471"/>
            <a:ext cx="3686413" cy="33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00024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지구온난화로 인해</a:t>
            </a:r>
            <a:endParaRPr lang="en-US" altLang="ko-KR" sz="6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6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폭염</a:t>
            </a:r>
            <a:r>
              <a:rPr lang="ko-KR" altLang="en-US" sz="6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ko-KR" altLang="en-US" sz="66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장마</a:t>
            </a:r>
            <a:r>
              <a:rPr lang="ko-KR" altLang="en-US" sz="66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심해지고 있다</a:t>
            </a:r>
            <a:r>
              <a:rPr lang="en-US" altLang="ko-KR" sz="80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04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ㅇ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0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30BFA2-BBB9-A3AC-5A4D-66915159415A}"/>
              </a:ext>
            </a:extLst>
          </p:cNvPr>
          <p:cNvSpPr/>
          <p:nvPr/>
        </p:nvSpPr>
        <p:spPr>
          <a:xfrm>
            <a:off x="5021035" y="2263342"/>
            <a:ext cx="6662058" cy="3486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지구온난화로 </a:t>
            </a:r>
            <a:r>
              <a:rPr lang="ko-KR" altLang="en-US" sz="5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폭염과 장마가 심해지고 있다</a:t>
            </a:r>
            <a:r>
              <a:rPr lang="en-US" altLang="ko-KR" sz="5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93" y="2631140"/>
            <a:ext cx="4398699" cy="2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최소 </a:t>
            </a:r>
            <a:r>
              <a:rPr lang="en-US" altLang="ko-KR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이상 규칙적으로 </a:t>
            </a:r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발생하는 </a:t>
            </a:r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날씨의 평균을 </a:t>
            </a:r>
            <a:r>
              <a:rPr lang="ko-KR" altLang="en-US" sz="5400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</a:t>
            </a:r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라고 한다</a:t>
            </a:r>
            <a:r>
              <a:rPr lang="en-US" altLang="ko-KR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0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6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</a:t>
            </a: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9086" y="0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C55A451-6886-6205-6D33-2343B5949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448" y="1905000"/>
            <a:ext cx="8780766" cy="4351835"/>
          </a:xfrm>
          <a:prstGeom prst="rect">
            <a:avLst/>
          </a:prstGeom>
        </p:spPr>
      </p:pic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CB66C751-1B1D-29BD-4B7A-6C3C6ABFE78D}"/>
              </a:ext>
            </a:extLst>
          </p:cNvPr>
          <p:cNvSpPr/>
          <p:nvPr/>
        </p:nvSpPr>
        <p:spPr>
          <a:xfrm>
            <a:off x="780662" y="5429816"/>
            <a:ext cx="10355462" cy="1100564"/>
          </a:xfrm>
          <a:prstGeom prst="roundRect">
            <a:avLst>
              <a:gd name="adj" fmla="val 961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뭔가 규칙이 </a:t>
            </a:r>
            <a:r>
              <a:rPr lang="ko-KR" altLang="en-US" sz="4400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발견된다구</a:t>
            </a:r>
            <a:r>
              <a:rPr lang="en-US" altLang="ko-KR" sz="44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5918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오랫동안 일정하게 유지되어 오던 </a:t>
            </a:r>
            <a:endParaRPr lang="en-US" altLang="ko-KR" sz="5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기후가 자연</a:t>
            </a:r>
            <a:r>
              <a:rPr lang="en-US" altLang="ko-KR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사람의 활동으로 </a:t>
            </a:r>
            <a:endParaRPr lang="en-US" altLang="ko-KR" sz="5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변하는 것을 </a:t>
            </a:r>
            <a:r>
              <a:rPr lang="ko-KR" altLang="en-US" sz="54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기후변화</a:t>
            </a:r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라고 한다</a:t>
            </a:r>
            <a:r>
              <a:rPr lang="en-US" altLang="ko-KR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5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197173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74888" y="197173"/>
            <a:ext cx="1713307" cy="511039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교육영상</a:t>
            </a:r>
            <a:endParaRPr lang="en-US" altLang="ko-KR" sz="2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73050" y="133880"/>
            <a:ext cx="668244" cy="690874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8p4IeyAy_qo"/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610902" y="829252"/>
            <a:ext cx="10098942" cy="56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3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4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기후변화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9086" y="0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866" y="2050167"/>
            <a:ext cx="8468005" cy="41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4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이산화           는 지구를 덥게 </a:t>
            </a:r>
            <a:endParaRPr lang="en-US" altLang="ko-KR" sz="6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만다는 대표적인 온실가스이다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400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22679" y="0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61574" y="2467393"/>
            <a:ext cx="1983925" cy="906238"/>
            <a:chOff x="5446939" y="3518805"/>
            <a:chExt cx="1983925" cy="90623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B302F20-A21E-7441-15C0-D56C5B2F2E44}"/>
                </a:ext>
              </a:extLst>
            </p:cNvPr>
            <p:cNvSpPr/>
            <p:nvPr/>
          </p:nvSpPr>
          <p:spPr>
            <a:xfrm>
              <a:off x="5446939" y="3518805"/>
              <a:ext cx="910319" cy="90623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6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ㅌ</a:t>
              </a:r>
              <a:endParaRPr lang="ko-KR" altLang="en-US" sz="6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F3D244-5531-8B1F-EA20-91F9F1ABA1CE}"/>
                </a:ext>
              </a:extLst>
            </p:cNvPr>
            <p:cNvSpPr/>
            <p:nvPr/>
          </p:nvSpPr>
          <p:spPr>
            <a:xfrm>
              <a:off x="6520545" y="3518805"/>
              <a:ext cx="910319" cy="90623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ㅅ</a:t>
              </a:r>
              <a:endParaRPr lang="ko-KR" altLang="en-US" sz="6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5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6052858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이산화탄소</a:t>
            </a:r>
            <a:endParaRPr lang="ko-KR" altLang="en-US" sz="66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0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148339" y="44958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이산화탄소</a:t>
            </a:r>
          </a:p>
        </p:txBody>
      </p:sp>
      <p:sp>
        <p:nvSpPr>
          <p:cNvPr id="9" name="평행 사변형 8"/>
          <p:cNvSpPr/>
          <p:nvPr/>
        </p:nvSpPr>
        <p:spPr>
          <a:xfrm>
            <a:off x="1799787" y="456619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1610" y="-46557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076A5AD-485E-93B7-9322-C2B7B4629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91" y="2073973"/>
            <a:ext cx="4050303" cy="40360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16373E-BB62-878F-F0AA-73C3CCB07E49}"/>
              </a:ext>
            </a:extLst>
          </p:cNvPr>
          <p:cNvSpPr/>
          <p:nvPr/>
        </p:nvSpPr>
        <p:spPr>
          <a:xfrm>
            <a:off x="5021035" y="2263342"/>
            <a:ext cx="6662058" cy="3486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공기중에 이산화탄소가                                          많아져 지구가 </a:t>
            </a:r>
            <a:endParaRPr lang="en-US" altLang="ko-KR" sz="5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더워지는 것입니다</a:t>
            </a:r>
            <a:r>
              <a:rPr lang="en-US" altLang="ko-KR" sz="5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1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지구가 더워지면서 </a:t>
            </a:r>
            <a:endParaRPr lang="en-US" altLang="ko-KR" sz="7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200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기후변화</a:t>
            </a:r>
            <a:r>
              <a:rPr lang="ko-KR" altLang="en-US" sz="7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lang="ko-KR" altLang="en-US" sz="72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심각해진다</a:t>
            </a:r>
            <a:r>
              <a:rPr lang="en-US" altLang="ko-KR" sz="7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1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지구의 온도가 올라가면서 </a:t>
            </a:r>
            <a:endParaRPr lang="en-US" altLang="ko-KR" sz="6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기후변화가 심각하고 빨라지고 있다</a:t>
            </a:r>
            <a:r>
              <a:rPr lang="en-US" altLang="ko-KR" sz="6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9086" y="0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62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이산화탄소와 같은 온실가스는 </a:t>
            </a:r>
            <a:endParaRPr lang="en-US" altLang="ko-KR" sz="6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전기 및 열</a:t>
            </a:r>
            <a:r>
              <a:rPr lang="ko-KR" altLang="en-US" sz="6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ko-KR" altLang="en-US" sz="60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생산할때</a:t>
            </a:r>
            <a:r>
              <a:rPr lang="ko-KR" altLang="en-US" sz="6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많이 나온다</a:t>
            </a:r>
            <a:r>
              <a:rPr lang="en-US" altLang="ko-KR" sz="6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1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95276" y="214399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30" y="1757324"/>
            <a:ext cx="9205632" cy="43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4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대구녹색학습원 캐릭터의 </a:t>
            </a:r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이름은 </a:t>
            </a:r>
            <a:r>
              <a:rPr lang="ko-KR" altLang="en-US" sz="60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녹색이</a:t>
            </a:r>
            <a:r>
              <a:rPr lang="ko-KR" altLang="en-US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이다</a:t>
            </a:r>
            <a:r>
              <a:rPr lang="en-US" altLang="ko-KR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0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연습문제</a:t>
            </a:r>
            <a:endParaRPr lang="en-US" altLang="ko-KR" sz="40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7492" y="2742435"/>
            <a:ext cx="1484093" cy="2435035"/>
          </a:xfrm>
          <a:prstGeom prst="rect">
            <a:avLst/>
          </a:prstGeom>
        </p:spPr>
      </p:pic>
      <p:pic>
        <p:nvPicPr>
          <p:cNvPr id="15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817568" y="4875642"/>
            <a:ext cx="2205406" cy="1348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맞으면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69025" y="4875642"/>
            <a:ext cx="2205406" cy="1348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틀리면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36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7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농사를 짓고 가축을 기를 때는 </a:t>
            </a:r>
            <a:endParaRPr lang="en-US" altLang="ko-KR" sz="5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온실가스가 발생하지 않는다</a:t>
            </a:r>
            <a:r>
              <a:rPr lang="en-US" altLang="ko-KR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5108" y="0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530159" y="1791105"/>
            <a:ext cx="4701425" cy="4502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농사를 짓고 </a:t>
            </a:r>
            <a:endParaRPr lang="en-US" altLang="ko-KR" sz="5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가축을 기를 때 온실가스가 </a:t>
            </a:r>
            <a:endParaRPr lang="en-US" altLang="ko-KR" sz="5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발생함</a:t>
            </a:r>
            <a:r>
              <a:rPr lang="en-US" altLang="ko-KR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724" y="2641613"/>
            <a:ext cx="6311086" cy="313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197173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74888" y="197173"/>
            <a:ext cx="1713307" cy="511039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 err="1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교육영상</a:t>
            </a:r>
            <a:endParaRPr lang="en-US" altLang="ko-KR" sz="2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73050" y="133880"/>
            <a:ext cx="668244" cy="690874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8p4IeyAy_qo"/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610902" y="829252"/>
            <a:ext cx="10098942" cy="56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6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기후변화</a:t>
            </a:r>
            <a:r>
              <a:rPr lang="ko-KR" altLang="en-US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endParaRPr lang="en-US" altLang="ko-KR" sz="6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 삶에 많은 영향을 미친다</a:t>
            </a:r>
            <a:r>
              <a:rPr lang="en-US" altLang="ko-KR" sz="6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3600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5108" y="0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530159" y="4891595"/>
            <a:ext cx="2452738" cy="124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606" y="1924454"/>
            <a:ext cx="9091757" cy="42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기후변화는 우리가 먹는 식량 공급을 </a:t>
            </a:r>
            <a:endParaRPr lang="en-US" altLang="ko-KR" sz="5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불안정하게 하여 음식 가격이 비싸진다</a:t>
            </a:r>
            <a:r>
              <a:rPr lang="en-US" altLang="ko-KR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22679" y="0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48339" y="44958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99787" y="456619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1610" y="-46557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B04372-B18C-42AD-916F-D26DE93457AA}"/>
              </a:ext>
            </a:extLst>
          </p:cNvPr>
          <p:cNvSpPr txBox="1"/>
          <p:nvPr/>
        </p:nvSpPr>
        <p:spPr>
          <a:xfrm>
            <a:off x="767020" y="2053175"/>
            <a:ext cx="53648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기후변화로 인해 가뭄</a:t>
            </a:r>
            <a:r>
              <a:rPr lang="en-US" altLang="ko-KR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홍수</a:t>
            </a:r>
            <a:r>
              <a:rPr lang="en-US" altLang="ko-KR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한파</a:t>
            </a:r>
            <a:r>
              <a:rPr lang="en-US" altLang="ko-KR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폭염</a:t>
            </a:r>
            <a:r>
              <a:rPr lang="en-US" altLang="ko-KR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태풍이 증가하고 이로 인해 </a:t>
            </a:r>
            <a:r>
              <a:rPr lang="ko-KR" altLang="en-US" sz="4400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식량재배에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큰 영향을 미친다</a:t>
            </a:r>
            <a:r>
              <a:rPr lang="en-US" altLang="ko-KR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126" y="2229323"/>
            <a:ext cx="5943580" cy="35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지구온난화로 인해 빙하가 녹아 </a:t>
            </a:r>
            <a:r>
              <a:rPr lang="ko-KR" altLang="en-US" sz="54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해수면이</a:t>
            </a:r>
            <a:endParaRPr lang="en-US" altLang="ko-KR" sz="5400" dirty="0" smtClean="0">
              <a:solidFill>
                <a:srgbClr val="FFFF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상승</a:t>
            </a:r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낮은 지역은 물에 잠긴다</a:t>
            </a:r>
            <a:r>
              <a:rPr lang="en-US" altLang="ko-KR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12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22679" y="0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0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5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48339" y="44958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99787" y="456619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1610" y="-46557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059" y="1611453"/>
            <a:ext cx="9372319" cy="44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7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기후변화로 바닷물이 따뜻해지면 </a:t>
            </a:r>
            <a:endParaRPr lang="en-US" altLang="ko-KR" sz="5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물고기가 살기에 더 좋아진다</a:t>
            </a:r>
            <a:r>
              <a:rPr lang="en-US" altLang="ko-KR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13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22679" y="0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48339" y="44958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99787" y="456619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1610" y="-46557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14649"/>
          <a:stretch/>
        </p:blipFill>
        <p:spPr>
          <a:xfrm>
            <a:off x="2008095" y="1528039"/>
            <a:ext cx="8408894" cy="45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0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기후변화를 막기 위해 </a:t>
            </a:r>
            <a:endParaRPr lang="en-US" altLang="ko-KR" sz="5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대중교통이용</a:t>
            </a:r>
            <a:r>
              <a:rPr lang="en-US" altLang="ko-KR" sz="54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54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쓰레기 분리수거</a:t>
            </a:r>
            <a:r>
              <a:rPr lang="en-US" altLang="ko-KR" sz="54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/>
            <a:r>
              <a:rPr lang="ko-KR" altLang="en-US" sz="54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물건 </a:t>
            </a:r>
            <a:r>
              <a:rPr lang="ko-KR" altLang="en-US" sz="5400" dirty="0" err="1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아껴쓰기</a:t>
            </a:r>
            <a:r>
              <a:rPr lang="ko-KR" altLang="en-US" sz="5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</a:t>
            </a:r>
            <a:r>
              <a:rPr lang="ko-KR" altLang="en-US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실천해야 한다</a:t>
            </a:r>
            <a:r>
              <a:rPr lang="en-US" altLang="ko-KR" sz="5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14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22679" y="0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148339" y="44958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99787" y="456619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81610" y="-46557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B04372-B18C-42AD-916F-D26DE93457AA}"/>
              </a:ext>
            </a:extLst>
          </p:cNvPr>
          <p:cNvSpPr txBox="1"/>
          <p:nvPr/>
        </p:nvSpPr>
        <p:spPr>
          <a:xfrm>
            <a:off x="767019" y="2053175"/>
            <a:ext cx="109857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대중교통 사용한 자동차가 배출하는 온실가스를 줄일 수 있으며 쓰레기 분리수거 또한 물건을 재사용</a:t>
            </a:r>
            <a:r>
              <a:rPr lang="en-US" altLang="ko-KR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재활용함으로써 공장에서 생산되는 물건의 양을 줄일 수 있어 기후변화를 막을 수 있는 실천방법이다</a:t>
            </a:r>
            <a:r>
              <a:rPr lang="en-US" altLang="ko-KR" sz="44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341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깨끗한 지구를 만들기 위해</a:t>
            </a:r>
            <a:r>
              <a:rPr lang="en-US" altLang="ko-KR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함께 </a:t>
            </a:r>
            <a:endParaRPr lang="en-US" altLang="ko-KR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살아가는 지구를 위해</a:t>
            </a:r>
            <a:r>
              <a:rPr lang="en-US" altLang="ko-KR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나는 물건을 아껴 쓰고 플라스틱 사용을 줄일 것이다</a:t>
            </a:r>
            <a:r>
              <a:rPr lang="en-US" altLang="ko-KR" sz="5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sz="1400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대구녹색학습원 캐릭터 이름은</a:t>
            </a:r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초록이 입니다</a:t>
            </a:r>
            <a:r>
              <a:rPr lang="en-US" altLang="ko-KR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endParaRPr lang="ko-KR" altLang="en-US" sz="5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66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1574" y="3150524"/>
            <a:ext cx="2108678" cy="34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8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632075" y="2304646"/>
            <a:ext cx="4954370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239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2041352"/>
            <a:ext cx="2308660" cy="37879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8225" y="-1565275"/>
            <a:ext cx="609600" cy="609600"/>
          </a:xfrm>
          <a:prstGeom prst="rect">
            <a:avLst/>
          </a:prstGeom>
        </p:spPr>
      </p:pic>
      <p:pic>
        <p:nvPicPr>
          <p:cNvPr id="8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061950" y="1476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0373" t="8713" r="5913" b="5492"/>
          <a:stretch/>
        </p:blipFill>
        <p:spPr>
          <a:xfrm>
            <a:off x="0" y="0"/>
            <a:ext cx="12217231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508161" flipH="1">
            <a:off x="4053069" y="1295697"/>
            <a:ext cx="5121479" cy="5310640"/>
            <a:chOff x="1073150" y="1055159"/>
            <a:chExt cx="1990724" cy="21134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5556" r="95333">
                        <a14:foregroundMark x1="17778" y1="22222" x2="24667" y2="69222"/>
                        <a14:foregroundMark x1="49111" y1="59778" x2="62222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86">
            <a:off x="3542943" y="947792"/>
            <a:ext cx="6502767" cy="60184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111" b="90000" l="10000" r="90000">
                        <a14:foregroundMark x1="19111" y1="30889" x2="23000" y2="51111"/>
                        <a14:foregroundMark x1="53000" y1="66889" x2="53000" y2="66889"/>
                        <a14:foregroundMark x1="50111" y1="65778" x2="53333" y2="69333"/>
                        <a14:backgroundMark x1="36000" y1="21000" x2="77667" y2="87222"/>
                        <a14:backgroundMark x1="11444" y1="33000" x2="16778" y2="87556"/>
                        <a14:backgroundMark x1="51444" y1="53667" x2="36556" y2="73556"/>
                        <a14:backgroundMark x1="35556" y1="71444" x2="41889" y2="82556"/>
                        <a14:backgroundMark x1="70556" y1="45556" x2="83000" y2="6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86">
            <a:off x="3542943" y="947793"/>
            <a:ext cx="6502767" cy="601847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rot="21480000">
            <a:off x="2272068" y="581714"/>
            <a:ext cx="7585888" cy="1539800"/>
          </a:xfrm>
          <a:prstGeom prst="rect">
            <a:avLst/>
          </a:prstGeom>
          <a:solidFill>
            <a:srgbClr val="016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축하합니다</a:t>
            </a:r>
          </a:p>
        </p:txBody>
      </p:sp>
      <p:pic>
        <p:nvPicPr>
          <p:cNvPr id="15" name="마이걸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141325" y="-1470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2547" y="1047750"/>
            <a:ext cx="609600" cy="6096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95276" y="298127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706680" y="2303362"/>
            <a:ext cx="107786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지구가 파괴되면 우리는 </a:t>
            </a:r>
            <a:endParaRPr lang="en-US" altLang="ko-KR" sz="6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달에 가서 살 수 있다</a:t>
            </a:r>
            <a:r>
              <a:rPr lang="en-US" altLang="ko-KR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6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5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817568" y="4875642"/>
            <a:ext cx="2205406" cy="1348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맞으면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169025" y="4875642"/>
            <a:ext cx="2205406" cy="1348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틀리면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39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772989" y="2313035"/>
            <a:ext cx="5714959" cy="30440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9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13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1987" y="2041352"/>
            <a:ext cx="2308660" cy="378794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2" name="정답 들어주세요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322175" y="-1393825"/>
            <a:ext cx="609600" cy="609600"/>
          </a:xfrm>
          <a:prstGeom prst="rect">
            <a:avLst/>
          </a:prstGeom>
        </p:spPr>
      </p:pic>
      <p:pic>
        <p:nvPicPr>
          <p:cNvPr id="12" name="정답 발표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331825" y="244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2547" y="1047750"/>
            <a:ext cx="609600" cy="6096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81610" y="133879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sz="3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73524" y="723900"/>
            <a:ext cx="4375276" cy="952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정답은</a:t>
            </a:r>
            <a:r>
              <a: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!!!!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073523" y="2655531"/>
            <a:ext cx="6821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두 번째 지구는 없다</a:t>
            </a:r>
            <a:r>
              <a:rPr lang="en-US" altLang="ko-KR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사람은 지구가 아닌 다른 </a:t>
            </a:r>
            <a:endParaRPr lang="en-US" altLang="ko-KR" sz="4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행성에서 살 수 없습니다</a:t>
            </a:r>
            <a:r>
              <a:rPr lang="en-US" altLang="ko-KR" sz="4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A15A1-991B-8FE8-36E8-600311F70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69" y="2233611"/>
            <a:ext cx="4329552" cy="39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3050" y="247650"/>
            <a:ext cx="11645900" cy="6362700"/>
          </a:xfrm>
          <a:prstGeom prst="roundRect">
            <a:avLst>
              <a:gd name="adj" fmla="val 4092"/>
            </a:avLst>
          </a:prstGeom>
          <a:solidFill>
            <a:srgbClr val="016934"/>
          </a:solidFill>
          <a:ln w="1270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6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지구온난화는 지구가 </a:t>
            </a:r>
            <a:endParaRPr lang="en-US" altLang="ko-KR" sz="6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/>
            <a:r>
              <a:rPr lang="ko-KR" altLang="en-US" sz="6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계속 더워지는 현상이다</a:t>
            </a:r>
            <a:r>
              <a:rPr lang="en-US" altLang="ko-KR" sz="6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2800" dirty="0"/>
          </a:p>
        </p:txBody>
      </p:sp>
      <p:sp>
        <p:nvSpPr>
          <p:cNvPr id="9" name="평행 사변형 8"/>
          <p:cNvSpPr/>
          <p:nvPr/>
        </p:nvSpPr>
        <p:spPr>
          <a:xfrm>
            <a:off x="1743076" y="723900"/>
            <a:ext cx="3676648" cy="933450"/>
          </a:xfrm>
          <a:prstGeom prst="parallelogram">
            <a:avLst>
              <a:gd name="adj" fmla="val 19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4400" dirty="0" smtClean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</a:t>
            </a:r>
            <a:r>
              <a: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</a:t>
            </a:r>
            <a:endParaRPr lang="en-US" altLang="ko-KR" sz="4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4265" y="5234356"/>
            <a:ext cx="838634" cy="1375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6090" y="6036653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대구녹색학습원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817568" y="4875642"/>
            <a:ext cx="4556863" cy="1348559"/>
            <a:chOff x="4250727" y="4210453"/>
            <a:chExt cx="4556863" cy="22054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50727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맞으면</a:t>
              </a: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/>
              </a:r>
              <a:b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</a:br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02184" y="4210453"/>
              <a:ext cx="2205406" cy="2205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틀리면</a:t>
              </a:r>
              <a:endParaRPr lang="en-US" altLang="ko-KR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X</a:t>
              </a:r>
              <a:endParaRPr lang="ko-KR" altLang="en-US" sz="4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3050" y="133879"/>
            <a:ext cx="1990724" cy="2113491"/>
            <a:chOff x="1073150" y="1055159"/>
            <a:chExt cx="1990724" cy="21134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811" b="53125" l="22407" r="36255">
                          <a14:foregroundMark x1="25674" y1="37973" x2="29409" y2="29545"/>
                          <a14:foregroundMark x1="29409" y1="29545" x2="29409" y2="29545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95376" y="1055159"/>
              <a:ext cx="1968498" cy="20997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072" b="38731" l="25311" r="29616">
                          <a14:foregroundMark x1="26141" y1="36837" x2="26141" y2="36837"/>
                        </a14:backgroundRemoval>
                      </a14:imgEffect>
                    </a14:imgLayer>
                  </a14:imgProps>
                </a:ext>
              </a:extLst>
            </a:blip>
            <a:srcRect l="22285" t="25126" r="64229" b="48611"/>
            <a:stretch/>
          </p:blipFill>
          <p:spPr>
            <a:xfrm>
              <a:off x="1073150" y="1068918"/>
              <a:ext cx="1968498" cy="2099732"/>
            </a:xfrm>
            <a:prstGeom prst="rect">
              <a:avLst/>
            </a:prstGeom>
          </p:spPr>
        </p:pic>
      </p:grpSp>
      <p:pic>
        <p:nvPicPr>
          <p:cNvPr id="14" name="문제 후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17291" y="-16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0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511</Words>
  <Application>Microsoft Office PowerPoint</Application>
  <PresentationFormat>와이드스크린</PresentationFormat>
  <Paragraphs>234</Paragraphs>
  <Slides>51</Slides>
  <Notes>0</Notes>
  <HiddenSlides>0</HiddenSlides>
  <MMClips>52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나눔스퀘어라운드 ExtraBold</vt:lpstr>
      <vt:lpstr>맑은 고딕</vt:lpstr>
      <vt:lpstr>나눔스퀘어라운드 Bold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DICCE</dc:creator>
  <cp:lastModifiedBy>자연관 담당자</cp:lastModifiedBy>
  <cp:revision>172</cp:revision>
  <dcterms:created xsi:type="dcterms:W3CDTF">2020-11-06T01:34:58Z</dcterms:created>
  <dcterms:modified xsi:type="dcterms:W3CDTF">2022-11-09T00:06:16Z</dcterms:modified>
  <cp:contentStatus/>
</cp:coreProperties>
</file>